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  <p:sldMasterId id="2147483816" r:id="rId2"/>
    <p:sldMasterId id="2147483828" r:id="rId3"/>
  </p:sldMasterIdLst>
  <p:notesMasterIdLst>
    <p:notesMasterId r:id="rId31"/>
  </p:notesMasterIdLst>
  <p:sldIdLst>
    <p:sldId id="283" r:id="rId4"/>
    <p:sldId id="276" r:id="rId5"/>
    <p:sldId id="337" r:id="rId6"/>
    <p:sldId id="342" r:id="rId7"/>
    <p:sldId id="316" r:id="rId8"/>
    <p:sldId id="317" r:id="rId9"/>
    <p:sldId id="318" r:id="rId10"/>
    <p:sldId id="319" r:id="rId11"/>
    <p:sldId id="320" r:id="rId12"/>
    <p:sldId id="339" r:id="rId13"/>
    <p:sldId id="321" r:id="rId14"/>
    <p:sldId id="322" r:id="rId15"/>
    <p:sldId id="336" r:id="rId16"/>
    <p:sldId id="343" r:id="rId17"/>
    <p:sldId id="344" r:id="rId18"/>
    <p:sldId id="340" r:id="rId19"/>
    <p:sldId id="341" r:id="rId20"/>
    <p:sldId id="327" r:id="rId21"/>
    <p:sldId id="329" r:id="rId22"/>
    <p:sldId id="330" r:id="rId23"/>
    <p:sldId id="332" r:id="rId24"/>
    <p:sldId id="333" r:id="rId25"/>
    <p:sldId id="328" r:id="rId26"/>
    <p:sldId id="334" r:id="rId27"/>
    <p:sldId id="335" r:id="rId28"/>
    <p:sldId id="338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228A"/>
    <a:srgbClr val="BB40D0"/>
    <a:srgbClr val="A82E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D21CCC-056A-A3CF-B93E-BCCF84E2CBA5}" v="1049" dt="2021-05-21T19:05:17.374"/>
    <p1510:client id="{9ED70FCE-8E17-AD4D-561A-4D48BBDC78D4}" v="627" dt="2021-05-20T16:46:11.4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2" autoAdjust="0"/>
    <p:restoredTop sz="94660"/>
  </p:normalViewPr>
  <p:slideViewPr>
    <p:cSldViewPr snapToGrid="0">
      <p:cViewPr varScale="1">
        <p:scale>
          <a:sx n="77" d="100"/>
          <a:sy n="77" d="100"/>
        </p:scale>
        <p:origin x="52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ABA2B-5A5D-4C6F-8D71-C481886F7B9C}" type="datetimeFigureOut">
              <a:rPr lang="x-none" smtClean="0"/>
              <a:t>22/05/2021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22E9BB-F741-423E-92A3-1827FD84303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715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725F-3598-4F99-9EA0-070507D58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25FF8-3B6D-4758-9C6C-488C4BD80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20322-8FAB-401B-B4C2-93894657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417B-1647-43DC-B7F0-16D5889A1A1B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EAAFD-8C54-4F7D-AC70-28B140AD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7F07C-723C-4A1C-8DCF-BBDC40F09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2387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99656-544F-4431-B3F7-7FCFB5FE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B6B92B-815A-4783-BBD9-F5040629C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EC8A4-54FE-49A6-A594-44D98FEBD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8A9C4-5DCF-4C17-BF93-85F0D71ECCB3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9BB9-76BC-4FD9-90A3-0ABD1949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1A741-6D64-43D4-AB23-2DB376070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5389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5D279D-4496-4B25-87D8-37F03456D4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568D5-F241-45CA-8B33-AD645F5A4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F98A6-D5CB-47AB-A67B-DB22A6461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7CDF-09AA-45B5-B291-82FA485FF8D3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E4299-EC8B-452F-B96C-3BA9AB32E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E2820-718A-4203-AF59-587761C99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88225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8A32B-3568-46AA-932E-3005425F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A4523A-3FE9-49BB-AC2E-1002095AC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AB38A-1157-441C-AE4D-48B0A051F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CE50C-A01E-43C5-B0CD-7E428E83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638C5-5292-4F23-B979-92071D368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55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E4174-4F18-4A46-89B2-9188E6C9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D20BF-A6CF-4DF0-8340-E16FF004E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C507B-C5C8-4FB4-A1B1-7BCBC585E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DF2B4-AC67-4143-9AE5-2374C6A0C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C5C2E-28C1-4114-8EE0-5A916F8E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13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BADF5-0EDF-4402-8E23-DE1C6984A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FDA7A-94F0-48BE-A710-AC1ED6E5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D1C3E-B233-470F-9086-AA936FBE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588A6-40E5-4827-8A87-102DD9DD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02568-D733-45DE-8127-E85111986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87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B9F0-1B79-442B-B3FA-99C254F49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FB0BD-0F72-48AD-80B9-A5CBD548F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15766-868E-4D95-AD52-C676FCAF2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DB9C4-6A76-4528-BB57-F67C74AB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DE2CD-9F9F-498D-8E9A-6C153C9B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5391E-76E4-4F09-B053-613654C30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20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877B-1E62-4A87-9559-F31782A2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F4517-564D-4305-A73F-450DF0682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EB7EA-ED33-4854-A82D-56CD7F251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66B0B-3897-44EF-962B-36FDFC69C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297D2-97B6-427E-A99A-FC9728DB1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259117-D8A6-4A79-91EB-68FE7DD0C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69494-F297-4D14-97AD-B6AF51F7A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5652B-85D1-425F-82D5-0A4DEB6C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42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0897-5CF8-4089-BAD9-9F786051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0126B-5538-4F70-B6ED-1B0698A51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1FEE8F-7ABB-47B3-92EB-E67E8B40D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022B6F-A272-4F5C-B0C4-0501E830E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438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C4F49E-5612-4C94-A87F-53508FB64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9379E-5AEE-4494-AFFB-3D6E1FBCA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A06B2-24C9-4CD3-8C20-7245F1F4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975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18D7-EDEC-4CAD-AA89-015034D7A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85A8B-AF59-4BF0-B884-871F1997E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E7EC-31BE-47E1-BE1F-2D881146E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368D7-C359-4B19-AFDE-A744A4C4C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2C3F2-6BE5-4FA8-A225-F886AE9B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E6B4B-F8AB-43C2-BF8C-F8B7572FF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34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70834-F3FD-408B-83D2-656C93B7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99C6-AE58-4D37-851A-FD741A896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EE6CE-ED71-4DB0-8981-53A732EB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28C10-A54B-445F-B098-731891D2E3D1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D2B11-BC85-4DD4-8E65-E642D45A3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9A26D-64DB-4DE1-9695-7378142C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47784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E61F-2995-4902-9C72-7A46804A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DC8ED-4D8E-4453-8DE6-B1033E4235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8D95F-F076-4254-B486-DB004185D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E6EB9-2185-4126-8D24-369601C53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D52B6-FABB-4009-AF3A-5DC29D9A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2F349-06B6-432F-B5BF-A184C3DBE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631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9EBA0-78CD-4D17-8274-3D8FEF16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90778-D65D-4344-BB32-57144041D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0EF91-3EA9-4F7D-9DFF-525418E2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1DAD8-2DE1-41A2-8943-1E580BC1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E1C6B-40D5-424B-BA1E-866271BDF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665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265509-828E-40D3-AECE-DF02AFDC3C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1524A-434F-4D01-A5AB-18700D6E8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C1F69-2F3A-4993-870F-84B22CEA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ADF8-551B-4CFE-ADAE-F7094F0E8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5AC58-DA50-42D2-BF10-16E29974C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854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8A32B-3568-46AA-932E-3005425F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A4523A-3FE9-49BB-AC2E-1002095AC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AB38A-1157-441C-AE4D-48B0A051F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CE50C-A01E-43C5-B0CD-7E428E83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638C5-5292-4F23-B979-92071D368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2165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E4174-4F18-4A46-89B2-9188E6C9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D20BF-A6CF-4DF0-8340-E16FF004E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C507B-C5C8-4FB4-A1B1-7BCBC585E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DF2B4-AC67-4143-9AE5-2374C6A0C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C5C2E-28C1-4114-8EE0-5A916F8E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880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BADF5-0EDF-4402-8E23-DE1C6984A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FDA7A-94F0-48BE-A710-AC1ED6E5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D1C3E-B233-470F-9086-AA936FBE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588A6-40E5-4827-8A87-102DD9DD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02568-D733-45DE-8127-E85111986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282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B9F0-1B79-442B-B3FA-99C254F49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FB0BD-0F72-48AD-80B9-A5CBD548F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15766-868E-4D95-AD52-C676FCAF2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DB9C4-6A76-4528-BB57-F67C74AB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DE2CD-9F9F-498D-8E9A-6C153C9B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5391E-76E4-4F09-B053-613654C30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159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877B-1E62-4A87-9559-F31782A2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F4517-564D-4305-A73F-450DF0682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EB7EA-ED33-4854-A82D-56CD7F251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66B0B-3897-44EF-962B-36FDFC69C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297D2-97B6-427E-A99A-FC9728DB1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259117-D8A6-4A79-91EB-68FE7DD0C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69494-F297-4D14-97AD-B6AF51F7A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5652B-85D1-425F-82D5-0A4DEB6C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413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0897-5CF8-4089-BAD9-9F786051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0126B-5538-4F70-B6ED-1B0698A51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1FEE8F-7ABB-47B3-92EB-E67E8B40D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022B6F-A272-4F5C-B0C4-0501E830E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863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C4F49E-5612-4C94-A87F-53508FB64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9379E-5AEE-4494-AFFB-3D6E1FBCA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A06B2-24C9-4CD3-8C20-7245F1F4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9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1F42D-1E5C-4C5B-9C44-5502D2716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1F3B9-0FA8-45A7-AFE9-8650E6863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86584-EBCC-4009-A54D-64E96102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1D7C-EAF6-485A-8D71-57EB2BA10E4E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ED624-214E-4EA3-92E0-2725AB5AB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5062E-1BF4-413C-909B-86EE2AF00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830596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18D7-EDEC-4CAD-AA89-015034D7A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85A8B-AF59-4BF0-B884-871F1997E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E7EC-31BE-47E1-BE1F-2D881146E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368D7-C359-4B19-AFDE-A744A4C4C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2C3F2-6BE5-4FA8-A225-F886AE9B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E6B4B-F8AB-43C2-BF8C-F8B7572FF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621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E61F-2995-4902-9C72-7A46804A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DC8ED-4D8E-4453-8DE6-B1033E4235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8D95F-F076-4254-B486-DB004185D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E6EB9-2185-4126-8D24-369601C53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D52B6-FABB-4009-AF3A-5DC29D9A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2F349-06B6-432F-B5BF-A184C3DBE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05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9EBA0-78CD-4D17-8274-3D8FEF16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90778-D65D-4344-BB32-57144041D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0EF91-3EA9-4F7D-9DFF-525418E2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1DAD8-2DE1-41A2-8943-1E580BC1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E1C6B-40D5-424B-BA1E-866271BDF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76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265509-828E-40D3-AECE-DF02AFDC3C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1524A-434F-4D01-A5AB-18700D6E8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C1F69-2F3A-4993-870F-84B22CEA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ADF8-551B-4CFE-ADAE-F7094F0E8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5AC58-DA50-42D2-BF10-16E29974C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6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F2EA-54FE-472E-8F33-4022E43C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A76D6-6629-4EF0-AE13-C8C1E461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7E895-AD12-4015-B7CF-F67D9317B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10310-C521-457E-9A0E-E44EC700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F8AC-C34F-4F11-8557-9EB9394A0547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B53A-51A3-4985-9D47-184BB107E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FCB2D-949F-4387-87CD-B72280F2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3565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0C0CB-8D07-4ED3-B7F2-BFD9A8F66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D45A0-247A-42DF-B880-7124727DA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80C030-E231-4E5D-BEBA-9C9321B81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748616-A424-4EF3-80F7-54C9FA19F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C3E988-9E98-4D02-A03B-7E10073C14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6A439A-FB1B-484F-8F10-3EAC2F5EE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51BF-B6BD-42FB-9921-F386F6422183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E72DEB-3AA6-4A2A-ACFE-FA55F52E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1B4784-E382-4AFD-ACCC-0EA29FDF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3964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61064-BC47-4EA5-95DB-C440F2ED5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52A914-402D-494D-9D46-56364296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5820B-D65B-4771-8F1C-4883BED0E24E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B0FEC-D4EF-4654-BEFD-96B9E7117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081B68-B688-4C87-B5E5-69A26193C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5768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AACD24-8157-4044-BAE7-BBBE5BDE7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7220-B1CC-434F-9C8E-829071950DDF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EE20FA-6CE3-44D4-9FB4-D6E514764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D80A0-BD76-48B7-A46D-30DF6E76A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31240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FFB2-C93A-4F48-A798-E9699E35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0A892-719D-4906-958D-90FB7BBA2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91BD3C-AE93-4F4C-83DE-A7983B738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0E35E-6764-4ABF-9065-00FA01B0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DA21F-5F95-4888-A607-838E6D9415C3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992E0F-30D1-4A17-97DB-C90A93ECD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230B5-87EA-4170-A88F-1096FD68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60112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87890-1670-4DB0-A17B-3C2A65A71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BC3AD-0E69-4A03-9297-DF405D53D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84DC7-67C5-4EFF-ABCC-1A99C073C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71757-EBD0-49D1-81A2-19729F5D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D375A-6BE1-4713-9FAA-133A53B4278A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B7B02-EC05-4EF9-B2B3-A300B184F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85395-F882-4BC1-81DF-C49351CE0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8273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2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1E1CCF-2B8C-48E1-949A-A775AFBCC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E931-8C14-426C-A8CC-3977A101F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6186A-589B-435A-A34F-1735C00CC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8B9E4-83BB-4B31-9AD4-9EC595BBE47A}" type="datetime8">
              <a:rPr lang="x-none" smtClean="0"/>
              <a:t>22/05/2021 1:31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C3F17-06AC-4D45-A0AC-7A6CF7E7D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Electrical &amp; Computer Engineering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B7FC5-D079-45BE-AB9C-447BD2DB1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FB37B-6D78-4993-B4D7-7C3240E5285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25489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2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F69D6-CF6F-4FDC-BC75-9ADA095A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A79AC-3250-47AD-83CB-FCB7DF829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5D5AB-13E4-44A5-801B-D09CBD435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2C585-0A61-4AD8-BA47-75949230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1E3D-6C6A-4ECF-A6D1-F0B50B2B8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6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2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F69D6-CF6F-4FDC-BC75-9ADA095A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A79AC-3250-47AD-83CB-FCB7DF829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5D5AB-13E4-44A5-801B-D09CBD435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61E8D-AE00-4E4E-BFE1-CD3C8791D7F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2C585-0A61-4AD8-BA47-75949230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1E3D-6C6A-4ECF-A6D1-F0B50B2B8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76F1B-34F8-48F0-9E3B-7F1B42B06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F824F05-81C7-4302-9F0B-1FA51D433F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" b="6089"/>
          <a:stretch/>
        </p:blipFill>
        <p:spPr>
          <a:xfrm>
            <a:off x="0" y="1674"/>
            <a:ext cx="12192000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275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Molecular glass structure">
            <a:extLst>
              <a:ext uri="{FF2B5EF4-FFF2-40B4-BE49-F238E27FC236}">
                <a16:creationId xmlns:a16="http://schemas.microsoft.com/office/drawing/2014/main" id="{FBE77E1C-5525-46A2-BA87-D838E430D1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-166254"/>
            <a:ext cx="12191980" cy="685799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B7D668-5D43-42CD-86A2-2B18B4EBE75D}"/>
              </a:ext>
            </a:extLst>
          </p:cNvPr>
          <p:cNvSpPr txBox="1"/>
          <p:nvPr/>
        </p:nvSpPr>
        <p:spPr>
          <a:xfrm>
            <a:off x="4804651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Main Interface Elements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Quick Search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Update Student Record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Registration form</a:t>
            </a:r>
          </a:p>
        </p:txBody>
      </p:sp>
    </p:spTree>
    <p:extLst>
      <p:ext uri="{BB962C8B-B14F-4D97-AF65-F5344CB8AC3E}">
        <p14:creationId xmlns:p14="http://schemas.microsoft.com/office/powerpoint/2010/main" val="368592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8278-B686-4F50-9FAF-FD358899D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768" y="-263047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SRMS Main Interface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4AC9FF-1CB7-49F1-BFC1-26720D8FC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64088"/>
            <a:ext cx="12192000" cy="609391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049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BC48-CDC9-4061-BE55-C6671C8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3200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j-lt"/>
              </a:rPr>
              <a:t>Quick Search</a:t>
            </a:r>
            <a:br>
              <a:rPr lang="en-US" b="1" i="1" dirty="0">
                <a:ea typeface="+mj-lt"/>
                <a:cs typeface="+mj-lt"/>
              </a:rPr>
            </a:br>
            <a:r>
              <a:rPr lang="en-US" b="1" i="1" dirty="0">
                <a:ea typeface="+mj-lt"/>
                <a:cs typeface="+mj-lt"/>
              </a:rPr>
              <a:t>“</a:t>
            </a:r>
            <a:r>
              <a:rPr lang="en-US" sz="3600" b="1" i="1" dirty="0">
                <a:latin typeface="Brush Script MT" panose="03060802040406070304" pitchFamily="66" charset="0"/>
                <a:ea typeface="+mj-lt"/>
                <a:cs typeface="+mj-lt"/>
              </a:rPr>
              <a:t>Interface for Searching Student’s Data”  </a:t>
            </a:r>
            <a:endParaRPr lang="en-US" dirty="0">
              <a:latin typeface="Brush Script MT" panose="03060802040406070304" pitchFamily="66" charset="0"/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B6214-5FCF-4ABD-9619-755FAC6F5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787" y="1196553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 Enrolled ID</a:t>
            </a: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4577407E-072F-4A9A-ADCC-FB0764255C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1647" y="2254864"/>
            <a:ext cx="4721584" cy="3730051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778BE-04A7-4608-B980-E1B6980690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8794" y="1196553"/>
            <a:ext cx="5183188" cy="823912"/>
          </a:xfrm>
        </p:spPr>
        <p:txBody>
          <a:bodyPr/>
          <a:lstStyle/>
          <a:p>
            <a:pPr algn="ctr"/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 Un-enrolled ID</a:t>
            </a: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Content Placeholder 9" descr="Graphical user interface&#10;&#10;Description automatically generated">
            <a:extLst>
              <a:ext uri="{FF2B5EF4-FFF2-40B4-BE49-F238E27FC236}">
                <a16:creationId xmlns:a16="http://schemas.microsoft.com/office/drawing/2014/main" id="{56FB2BF6-A727-41FF-8D1F-EC42D814288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31" t="32778" r="17700" b="30256"/>
          <a:stretch/>
        </p:blipFill>
        <p:spPr>
          <a:xfrm>
            <a:off x="6096000" y="2254864"/>
            <a:ext cx="5161340" cy="3730051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8F1471-6997-4A78-B8C5-7BA398C33B97}"/>
              </a:ext>
            </a:extLst>
          </p:cNvPr>
          <p:cNvSpPr txBox="1"/>
          <p:nvPr/>
        </p:nvSpPr>
        <p:spPr>
          <a:xfrm>
            <a:off x="513277" y="6350696"/>
            <a:ext cx="11165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Note: Before a new Search, the user need to enter 0 in student ID entry box for clearing the previous data.</a:t>
            </a:r>
            <a:endParaRPr lang="en-PK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329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1CE8D-64D6-44A6-B827-360EE094D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39" y="-659"/>
            <a:ext cx="4433978" cy="851111"/>
          </a:xfrm>
        </p:spPr>
        <p:txBody>
          <a:bodyPr>
            <a:normAutofit/>
          </a:bodyPr>
          <a:lstStyle/>
          <a:p>
            <a:r>
              <a:rPr lang="en-US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Update Student</a:t>
            </a:r>
            <a:endParaRPr lang="en-US" sz="4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D6FA713-E156-4CD2-AD88-F23BB8466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238" y="2562313"/>
            <a:ext cx="4335132" cy="1733369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73D5EEF5-39CF-4488-98A2-3C16089B4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838" y="196860"/>
            <a:ext cx="5359877" cy="6464277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29049BC-B2E1-4291-A92C-F15ABA597155}"/>
              </a:ext>
            </a:extLst>
          </p:cNvPr>
          <p:cNvSpPr/>
          <p:nvPr/>
        </p:nvSpPr>
        <p:spPr>
          <a:xfrm>
            <a:off x="5029274" y="3184582"/>
            <a:ext cx="977660" cy="48883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64D845-1CF3-4614-ACD7-B630C14926FD}"/>
              </a:ext>
            </a:extLst>
          </p:cNvPr>
          <p:cNvSpPr txBox="1"/>
          <p:nvPr/>
        </p:nvSpPr>
        <p:spPr>
          <a:xfrm>
            <a:off x="0" y="851111"/>
            <a:ext cx="62379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latin typeface="Brush Script MT" panose="03060802040406070304" pitchFamily="66" charset="0"/>
                <a:ea typeface="+mj-lt"/>
                <a:cs typeface="+mj-lt"/>
              </a:rPr>
              <a:t>“Interface for Updating Student Data”</a:t>
            </a:r>
            <a:endParaRPr lang="en-PK" sz="2800" dirty="0"/>
          </a:p>
        </p:txBody>
      </p:sp>
    </p:spTree>
    <p:extLst>
      <p:ext uri="{BB962C8B-B14F-4D97-AF65-F5344CB8AC3E}">
        <p14:creationId xmlns:p14="http://schemas.microsoft.com/office/powerpoint/2010/main" val="386515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9F23A01-4D83-4EF3-9B73-BFFC21AB1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8745" y="0"/>
            <a:ext cx="7983255" cy="685800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C54EB1-8AD7-417F-9304-90CCCFD34AD6}"/>
              </a:ext>
            </a:extLst>
          </p:cNvPr>
          <p:cNvSpPr txBox="1"/>
          <p:nvPr/>
        </p:nvSpPr>
        <p:spPr>
          <a:xfrm>
            <a:off x="-1202498" y="366623"/>
            <a:ext cx="6162804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If</a:t>
            </a:r>
          </a:p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 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D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A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T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A</a:t>
            </a:r>
          </a:p>
          <a:p>
            <a:pPr algn="ctr"/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+mn-lt"/>
            </a:endParaRPr>
          </a:p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Already Exist?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0361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CE69A2-3AC0-483D-B274-B1FE0B190D48}"/>
              </a:ext>
            </a:extLst>
          </p:cNvPr>
          <p:cNvSpPr txBox="1"/>
          <p:nvPr/>
        </p:nvSpPr>
        <p:spPr>
          <a:xfrm>
            <a:off x="-1177446" y="366623"/>
            <a:ext cx="6162804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If</a:t>
            </a:r>
          </a:p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 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D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A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T</a:t>
            </a:r>
          </a:p>
          <a:p>
            <a:pPr algn="ctr"/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A</a:t>
            </a:r>
          </a:p>
          <a:p>
            <a:pPr algn="ctr"/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+mn-lt"/>
            </a:endParaRPr>
          </a:p>
          <a:p>
            <a:pPr algn="ctr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n-lt"/>
              </a:rPr>
              <a:t>Is new?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8C760A8-F93B-499F-B3D8-0F226D7BC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0" t="10821" r="20955" b="16132"/>
          <a:stretch/>
        </p:blipFill>
        <p:spPr>
          <a:xfrm>
            <a:off x="3713018" y="0"/>
            <a:ext cx="8478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8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Molecular glass structure">
            <a:extLst>
              <a:ext uri="{FF2B5EF4-FFF2-40B4-BE49-F238E27FC236}">
                <a16:creationId xmlns:a16="http://schemas.microsoft.com/office/drawing/2014/main" id="{FBE77E1C-5525-46A2-BA87-D838E430D1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-166254"/>
            <a:ext cx="12191980" cy="685799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B7D668-5D43-42CD-86A2-2B18B4EBE75D}"/>
              </a:ext>
            </a:extLst>
          </p:cNvPr>
          <p:cNvSpPr txBox="1"/>
          <p:nvPr/>
        </p:nvSpPr>
        <p:spPr>
          <a:xfrm>
            <a:off x="4804651" y="1391539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Course Interface Elements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List of students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Grade list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Update Grades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Student Progress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Announcement Pad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2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686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8278-B686-4F50-9FAF-FD358899D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768" y="-263047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 Main Interface (Course)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4AC9FF-1CB7-49F1-BFC1-26720D8FC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64088"/>
            <a:ext cx="12192000" cy="609391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56505602-4B1D-45BE-98F2-171FFEE04E35}"/>
              </a:ext>
            </a:extLst>
          </p:cNvPr>
          <p:cNvSpPr/>
          <p:nvPr/>
        </p:nvSpPr>
        <p:spPr>
          <a:xfrm rot="9424234">
            <a:off x="4346531" y="1966586"/>
            <a:ext cx="876822" cy="61377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257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0124" y="-195001"/>
            <a:ext cx="4635673" cy="1084350"/>
          </a:xfrm>
        </p:spPr>
        <p:txBody>
          <a:bodyPr/>
          <a:lstStyle/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Course Interface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3C6A4D-26B8-42B0-B95C-600859AB8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51562"/>
            <a:ext cx="12192000" cy="6106438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43779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263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List Of Students</a:t>
            </a:r>
            <a:endParaRPr lang="en-US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6" descr="Diagram, table&#10;&#10;Description automatically generated">
            <a:extLst>
              <a:ext uri="{FF2B5EF4-FFF2-40B4-BE49-F238E27FC236}">
                <a16:creationId xmlns:a16="http://schemas.microsoft.com/office/drawing/2014/main" id="{E66FD401-A2BA-42C9-91F5-2FD1AFCCA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9"/>
          <a:stretch/>
        </p:blipFill>
        <p:spPr>
          <a:xfrm>
            <a:off x="0" y="751561"/>
            <a:ext cx="12192000" cy="6106437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22291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E7FBB529-2F59-40B5-A522-0CCAED998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890" y="1862375"/>
            <a:ext cx="8763874" cy="4203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Group members:</a:t>
            </a: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r>
              <a:rPr lang="en-US" sz="2600" dirty="0">
                <a:latin typeface="Cambria"/>
                <a:ea typeface="Cambria" panose="02040503050406030204" pitchFamily="18" charset="0"/>
              </a:rPr>
              <a:t>             S.M. Hussain 			   SM-06892</a:t>
            </a:r>
          </a:p>
          <a:p>
            <a:pPr algn="l"/>
            <a:r>
              <a:rPr lang="en-US" sz="2600" dirty="0">
                <a:latin typeface="Cambria"/>
                <a:ea typeface="Cambria" panose="02040503050406030204" pitchFamily="18" charset="0"/>
              </a:rPr>
              <a:t>	Razi Haider				   RH-06882</a:t>
            </a:r>
          </a:p>
          <a:p>
            <a:pPr algn="l"/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	S.M. Daniyal Murtaza Zaidi	   SZ-06880</a:t>
            </a:r>
          </a:p>
          <a:p>
            <a:pPr algn="l"/>
            <a:endParaRPr lang="en-US" sz="2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Course:</a:t>
            </a: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				Course Instructor:</a:t>
            </a:r>
          </a:p>
          <a:p>
            <a:pPr algn="l"/>
            <a:r>
              <a:rPr lang="en-US" sz="2600" dirty="0">
                <a:latin typeface="Cambria"/>
                <a:ea typeface="Cambria" panose="02040503050406030204" pitchFamily="18" charset="0"/>
              </a:rPr>
              <a:t>	DSA (CS 102-L4)			Prof. Nadia Nasir</a:t>
            </a:r>
          </a:p>
          <a:p>
            <a:pPr algn="l"/>
            <a:endParaRPr lang="en-US" sz="2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en-US" sz="2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501339F8-F4FA-4548-B0E3-EBD20DBD44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712" y="1786872"/>
            <a:ext cx="3592767" cy="36426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2BFE9F31-B608-477E-AB1C-FAF0E7197C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0" t="-2421"/>
          <a:stretch/>
        </p:blipFill>
        <p:spPr>
          <a:xfrm>
            <a:off x="9001868" y="5254791"/>
            <a:ext cx="2286454" cy="1055719"/>
          </a:xfrm>
          <a:prstGeom prst="rect">
            <a:avLst/>
          </a:prstGeo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A52402F9-BA9E-417C-B315-1748E375D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2688" y="6141578"/>
            <a:ext cx="5656545" cy="79636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 panose="02040503050406030204" pitchFamily="18" charset="0"/>
              </a:rPr>
              <a:t>Final Project Presentation</a:t>
            </a:r>
            <a:endParaRPr kumimoji="0" lang="x-none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725561-0A28-4906-804F-44B63710A1FB}"/>
              </a:ext>
            </a:extLst>
          </p:cNvPr>
          <p:cNvSpPr/>
          <p:nvPr/>
        </p:nvSpPr>
        <p:spPr>
          <a:xfrm>
            <a:off x="357890" y="270828"/>
            <a:ext cx="11476219" cy="923330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 algn="ctr"/>
            <a:r>
              <a:rPr lang="en-US" sz="5400" b="1" i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/>
              </a:rPr>
              <a:t>Student Record Management System</a:t>
            </a:r>
            <a:endParaRPr lang="x-none" sz="7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7B228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523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33363"/>
            <a:ext cx="12192000" cy="1009651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Grade list</a:t>
            </a:r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6" descr="Table&#10;&#10;Description automatically generated">
            <a:extLst>
              <a:ext uri="{FF2B5EF4-FFF2-40B4-BE49-F238E27FC236}">
                <a16:creationId xmlns:a16="http://schemas.microsoft.com/office/drawing/2014/main" id="{ABCF9493-CBA5-488A-A4F0-201B6EDA6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1" t="1225"/>
          <a:stretch/>
        </p:blipFill>
        <p:spPr>
          <a:xfrm>
            <a:off x="-1" y="638826"/>
            <a:ext cx="12192000" cy="6219173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43733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1C70BA05-2541-4390-A712-A231F6939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"/>
            <a:ext cx="12192000" cy="685800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113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0309"/>
            <a:ext cx="12183373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Updating Students Marks</a:t>
            </a:r>
          </a:p>
        </p:txBody>
      </p:sp>
      <p:pic>
        <p:nvPicPr>
          <p:cNvPr id="5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DFF463-7BEF-4631-A415-E649530BE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28"/>
          <a:stretch/>
        </p:blipFill>
        <p:spPr>
          <a:xfrm>
            <a:off x="4144992" y="1265129"/>
            <a:ext cx="3893388" cy="498366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68964C-FD4D-4617-ABB2-1D6D8A0875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9"/>
          <a:stretch/>
        </p:blipFill>
        <p:spPr>
          <a:xfrm>
            <a:off x="129392" y="1225254"/>
            <a:ext cx="3893388" cy="498366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4CEF19-28D9-4EA1-A202-508E5DBF44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96"/>
          <a:stretch/>
        </p:blipFill>
        <p:spPr>
          <a:xfrm>
            <a:off x="8160592" y="1225254"/>
            <a:ext cx="3763992" cy="506340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93721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2474"/>
            <a:ext cx="121920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Grade List</a:t>
            </a:r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1635FAAA-F6B7-4722-B388-2FD8ECA28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76614"/>
            <a:ext cx="12192000" cy="6081386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89538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348858"/>
            <a:ext cx="121920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Student Progress</a:t>
            </a:r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0CC9858B-334D-499E-8BC3-120C8D64C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776614"/>
            <a:ext cx="12191999" cy="6081386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757066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CF46-675E-4356-BD08-790662E52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48859"/>
            <a:ext cx="121920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Announcement Pad</a:t>
            </a:r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6A2EA07-0CDD-49FC-93F3-C8D06A0D7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431" t="705" r="637" b="2256"/>
          <a:stretch/>
        </p:blipFill>
        <p:spPr>
          <a:xfrm>
            <a:off x="4118975" y="976704"/>
            <a:ext cx="3954049" cy="561740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47574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BC48-CDC9-4061-BE55-C6671C8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4137" y="606940"/>
            <a:ext cx="6125227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Project Outcomes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83B39D-B8F8-461E-91FB-C6B4243B057C}"/>
              </a:ext>
            </a:extLst>
          </p:cNvPr>
          <p:cNvSpPr txBox="1"/>
          <p:nvPr/>
        </p:nvSpPr>
        <p:spPr>
          <a:xfrm>
            <a:off x="2652908" y="2231396"/>
            <a:ext cx="6886184" cy="3819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project outcomes of our program are that the teacher or course instructor can insert the data or grades of a student and see the </a:t>
            </a: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progress of the student </a:t>
            </a: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by graph and get the results of the test in the form of sorted data and find the information of students and can generate the GPA of student. 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en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Now we are shifting to Code (Backend work) and Code Demo!</a:t>
            </a:r>
            <a:endParaRPr lang="en-PK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458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8969DA-E869-40AF-94FC-E40F96D7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68A61A-655C-4612-8417-6EE856536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127" y="2111684"/>
            <a:ext cx="9594936" cy="316421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17900" dirty="0">
                <a:ln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anose="030303020407070D0804" pitchFamily="66" charset="0"/>
              </a:rPr>
              <a:t>Thank</a:t>
            </a:r>
            <a:r>
              <a:rPr lang="en-US" sz="17900" dirty="0"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anose="030303020407070D0804" pitchFamily="66" charset="0"/>
              </a:rPr>
              <a:t> </a:t>
            </a:r>
            <a:r>
              <a:rPr lang="en-US" sz="17900" dirty="0">
                <a:ln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anose="030303020407070D0804" pitchFamily="66" charset="0"/>
              </a:rPr>
              <a:t>You!</a:t>
            </a:r>
            <a:endParaRPr lang="en-US" sz="6000" kern="1200" dirty="0"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776B1EE-A7D1-46A3-81E9-19E58E41D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9928" y="1"/>
            <a:ext cx="7602071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786B557-6221-478C-8186-C3A222B31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126" y="-1"/>
            <a:ext cx="2582939" cy="258293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0A40C28-B748-4B4A-BF04-30E783CE7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10680562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EAD15A-69C5-44B9-892B-6A98F0169CE3}"/>
              </a:ext>
            </a:extLst>
          </p:cNvPr>
          <p:cNvSpPr txBox="1"/>
          <p:nvPr/>
        </p:nvSpPr>
        <p:spPr>
          <a:xfrm>
            <a:off x="3049044" y="6488668"/>
            <a:ext cx="6093912" cy="7232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b="1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 panose="02040503050406030204" pitchFamily="18" charset="0"/>
              </a:rPr>
              <a:t>DSA</a:t>
            </a:r>
            <a:r>
              <a:rPr kumimoji="0" lang="en-US" b="1" i="0" u="none" strike="noStrike" kern="1200" cap="none" spc="0" normalizeH="0" baseline="0" noProof="0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mbria"/>
                <a:ea typeface="Cambria" panose="02040503050406030204" pitchFamily="18" charset="0"/>
              </a:rPr>
              <a:t> (</a:t>
            </a:r>
            <a:r>
              <a:rPr lang="en-US" b="1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 panose="02040503050406030204" pitchFamily="18" charset="0"/>
              </a:rPr>
              <a:t>CS</a:t>
            </a:r>
            <a:r>
              <a:rPr kumimoji="0" lang="en-US" b="1" i="0" u="none" strike="noStrike" kern="1200" cap="none" spc="0" normalizeH="0" baseline="0" noProof="0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mbria"/>
                <a:ea typeface="Cambria" panose="02040503050406030204" pitchFamily="18" charset="0"/>
              </a:rPr>
              <a:t> 102 – </a:t>
            </a:r>
            <a:r>
              <a:rPr lang="en-US" b="1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 panose="02040503050406030204" pitchFamily="18" charset="0"/>
              </a:rPr>
              <a:t>L4</a:t>
            </a:r>
            <a:r>
              <a:rPr kumimoji="0" lang="en-US" b="1" i="0" u="none" strike="noStrike" kern="1200" cap="none" spc="0" normalizeH="0" baseline="0" noProof="0">
                <a:ln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  <a:solidFill>
                  <a:srgbClr val="7B228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mbria"/>
                <a:ea typeface="Cambria" panose="02040503050406030204" pitchFamily="18" charset="0"/>
              </a:rPr>
              <a:t>)</a:t>
            </a:r>
            <a:endParaRPr kumimoji="0" lang="x-none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Cambria" panose="020405030504060302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x-none" b="1" i="0" u="none" strike="noStrike" kern="1200" cap="none" spc="0" normalizeH="0" baseline="0" noProof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solidFill>
                <a:srgbClr val="7B228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195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BC48-CDC9-4061-BE55-C6671C8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4137" y="5691"/>
            <a:ext cx="6125227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Project Description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09611-7BBB-4D68-9CCD-6D911C57B2E4}"/>
              </a:ext>
            </a:extLst>
          </p:cNvPr>
          <p:cNvSpPr txBox="1"/>
          <p:nvPr/>
        </p:nvSpPr>
        <p:spPr>
          <a:xfrm>
            <a:off x="1340286" y="1428454"/>
            <a:ext cx="9119469" cy="4598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project which we are going to make is a type of  learning management systems in which we will use a Tkinter for GUI. 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In this </a:t>
            </a: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SRMS (Student Record Management system)</a:t>
            </a: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, we have created random data of students and create Six Tabs of Course like (Pfun, DSA, CAl1) and every 2 Tabs would belong to each Year Batch like(freshmen, Sophomore, Senior) and each tab containing (Data of students, Grades, Test Marks, student progress etc).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We are using sorting algorithm for sorting the Test marks, grades or GPA and will use a Searching algorithm to find out the data of students and will use Matplotlib library for showing the progress of student by graphs so these are the funtions of our program.</a:t>
            </a:r>
            <a:endParaRPr lang="en-PK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074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Molecular glass structure">
            <a:extLst>
              <a:ext uri="{FF2B5EF4-FFF2-40B4-BE49-F238E27FC236}">
                <a16:creationId xmlns:a16="http://schemas.microsoft.com/office/drawing/2014/main" id="{FBE77E1C-5525-46A2-BA87-D838E430D1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-166254"/>
            <a:ext cx="12191980" cy="685799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B7D668-5D43-42CD-86A2-2B18B4EBE75D}"/>
              </a:ext>
            </a:extLst>
          </p:cNvPr>
          <p:cNvSpPr txBox="1"/>
          <p:nvPr/>
        </p:nvSpPr>
        <p:spPr>
          <a:xfrm>
            <a:off x="4767073" y="1965469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Login Interface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Username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Password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Forgot Password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Verification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80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80E19-AA08-4003-B061-28490CF74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Login Interface</a:t>
            </a:r>
            <a:endParaRPr lang="en-US" sz="3600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78663-2984-4D04-ABFD-B1DAE15C5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494" y="3296864"/>
            <a:ext cx="3546365" cy="322919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Our aspiration was to built a login system like that of famous social platform “Facebook”.</a:t>
            </a:r>
          </a:p>
          <a:p>
            <a:pPr algn="just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So, we had used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labels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: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Username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Password</a:t>
            </a:r>
          </a:p>
          <a:p>
            <a:pPr algn="just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And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Buttons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: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Login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Forgot Password</a:t>
            </a:r>
          </a:p>
          <a:p>
            <a:pPr algn="ctr"/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/>
            </a:endParaRPr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F93BDCE-F5A8-43E8-9A60-EE48B8E1609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738" t="2395" r="15466"/>
          <a:stretch/>
        </p:blipFill>
        <p:spPr>
          <a:xfrm>
            <a:off x="4597051" y="585591"/>
            <a:ext cx="6527789" cy="568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5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BC48-CDC9-4061-BE55-C6671C8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784" y="-244357"/>
            <a:ext cx="4779034" cy="1325563"/>
          </a:xfrm>
        </p:spPr>
        <p:txBody>
          <a:bodyPr>
            <a:normAutofit/>
          </a:bodyPr>
          <a:lstStyle/>
          <a:p>
            <a:r>
              <a:rPr lang="en-US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Login System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B6214-5FCF-4ABD-9619-755FAC6F5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3511" y="942873"/>
            <a:ext cx="5716888" cy="823912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US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 Incorrect Password or Username.</a:t>
            </a:r>
            <a:endParaRPr lang="en-US" sz="1800" b="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7" descr="Diagram, text&#10;&#10;Description automatically generated">
            <a:extLst>
              <a:ext uri="{FF2B5EF4-FFF2-40B4-BE49-F238E27FC236}">
                <a16:creationId xmlns:a16="http://schemas.microsoft.com/office/drawing/2014/main" id="{4577407E-072F-4A9A-ADCC-FB0764255C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/>
          <a:stretch/>
        </p:blipFill>
        <p:spPr>
          <a:xfrm>
            <a:off x="373511" y="2268436"/>
            <a:ext cx="5467880" cy="382824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778BE-04A7-4608-B980-E1B6980690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423" y="942873"/>
            <a:ext cx="5424144" cy="823912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US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</a:t>
            </a:r>
            <a:r>
              <a:rPr lang="en-US" sz="2000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 Correct Password and Correct Username.</a:t>
            </a:r>
          </a:p>
        </p:txBody>
      </p:sp>
      <p:pic>
        <p:nvPicPr>
          <p:cNvPr id="8" name="Picture 8" descr="Diagram, text&#10;&#10;Description automatically generated">
            <a:extLst>
              <a:ext uri="{FF2B5EF4-FFF2-40B4-BE49-F238E27FC236}">
                <a16:creationId xmlns:a16="http://schemas.microsoft.com/office/drawing/2014/main" id="{6B8A8198-1F0B-4076-AEA2-D7802F727C7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0399" y="2268436"/>
            <a:ext cx="5868838" cy="382824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54025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80E19-AA08-4003-B061-28490CF74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i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Verification Code</a:t>
            </a:r>
            <a:endParaRPr lang="en-US" sz="3600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78663-2984-4D04-ABFD-B1DAE15C5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105" y="3324573"/>
            <a:ext cx="3659099" cy="282570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It is provided to the instructor.</a:t>
            </a:r>
          </a:p>
          <a:p>
            <a:pPr algn="ctr"/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If someone forget password. They should click on </a:t>
            </a: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forgot password</a:t>
            </a: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 in the previous interface.</a:t>
            </a:r>
          </a:p>
          <a:p>
            <a:pPr algn="ctr"/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 By clicking on it, this window will appear. </a:t>
            </a:r>
          </a:p>
          <a:p>
            <a:pPr algn="ctr"/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/>
            </a:endParaRPr>
          </a:p>
          <a:p>
            <a:pPr algn="ctr"/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"/>
            </a:endParaRPr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F93BDCE-F5A8-43E8-9A60-EE48B8E1609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029" t="1581" r="1055"/>
          <a:stretch/>
        </p:blipFill>
        <p:spPr>
          <a:xfrm>
            <a:off x="4309460" y="952500"/>
            <a:ext cx="7439953" cy="519777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77099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BC48-CDC9-4061-BE55-C6671C8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3200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+mj-lt"/>
              </a:rPr>
              <a:t>Verification Code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B6214-5FCF-4ABD-9619-755FAC6F5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7184" y="1233063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2800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 Incorrect Verification Code</a:t>
            </a:r>
          </a:p>
        </p:txBody>
      </p:sp>
      <p:pic>
        <p:nvPicPr>
          <p:cNvPr id="7" name="Picture 7" descr="Graphical user interface, text, application, chat or text message, email&#10;&#10;Description automatically generated">
            <a:extLst>
              <a:ext uri="{FF2B5EF4-FFF2-40B4-BE49-F238E27FC236}">
                <a16:creationId xmlns:a16="http://schemas.microsoft.com/office/drawing/2014/main" id="{4577407E-072F-4A9A-ADCC-FB0764255C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7184" y="2310550"/>
            <a:ext cx="5668937" cy="4079079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778BE-04A7-4608-B980-E1B6980690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13419" y="1233063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2800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"/>
              </a:rPr>
              <a:t>For correct Verification Code</a:t>
            </a:r>
          </a:p>
        </p:txBody>
      </p:sp>
      <p:pic>
        <p:nvPicPr>
          <p:cNvPr id="8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B8A8198-1F0B-4076-AEA2-D7802F727C7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6000" y="2310550"/>
            <a:ext cx="5888816" cy="4112574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67192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F16EA-AC3F-469D-A8B0-499184A5A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pPr algn="ctr"/>
            <a:r>
              <a:rPr lang="en-US" sz="3600" b="1" i="1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 Light"/>
              </a:rPr>
              <a:t>Successfully Log-in</a:t>
            </a:r>
            <a:endParaRPr lang="en-US" sz="3600" b="1" i="1" dirty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0B637B-22FD-43B5-A711-3A116C28A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After receiving the approval message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“WELCOME ADMIN”.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you must close the login window to arrive at the main interface. </a:t>
            </a:r>
          </a:p>
        </p:txBody>
      </p:sp>
      <p:pic>
        <p:nvPicPr>
          <p:cNvPr id="4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0B596A0C-046E-48D6-9FB7-861582F56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929" y="749646"/>
            <a:ext cx="7486401" cy="5358707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82127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547</Words>
  <Application>Microsoft Office PowerPoint</Application>
  <PresentationFormat>Widescreen</PresentationFormat>
  <Paragraphs>86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Book Antiqua</vt:lpstr>
      <vt:lpstr>Brush Script MT</vt:lpstr>
      <vt:lpstr>Calibri</vt:lpstr>
      <vt:lpstr>Calibri Light</vt:lpstr>
      <vt:lpstr>Cambria</vt:lpstr>
      <vt:lpstr>Edwardian Script ITC</vt:lpstr>
      <vt:lpstr>Wingdings</vt:lpstr>
      <vt:lpstr>Office Theme</vt:lpstr>
      <vt:lpstr>1_Office Theme</vt:lpstr>
      <vt:lpstr>2_Office Theme</vt:lpstr>
      <vt:lpstr>PowerPoint Presentation</vt:lpstr>
      <vt:lpstr>PowerPoint Presentation</vt:lpstr>
      <vt:lpstr>Project Description</vt:lpstr>
      <vt:lpstr>PowerPoint Presentation</vt:lpstr>
      <vt:lpstr>Login Interface</vt:lpstr>
      <vt:lpstr>Login System</vt:lpstr>
      <vt:lpstr>Verification Code</vt:lpstr>
      <vt:lpstr>Verification Code</vt:lpstr>
      <vt:lpstr>Successfully Log-in</vt:lpstr>
      <vt:lpstr>PowerPoint Presentation</vt:lpstr>
      <vt:lpstr>SRMS Main Interface</vt:lpstr>
      <vt:lpstr>Quick Search “Interface for Searching Student’s Data”  </vt:lpstr>
      <vt:lpstr>Update Student</vt:lpstr>
      <vt:lpstr>PowerPoint Presentation</vt:lpstr>
      <vt:lpstr>PowerPoint Presentation</vt:lpstr>
      <vt:lpstr>PowerPoint Presentation</vt:lpstr>
      <vt:lpstr> Main Interface (Course)</vt:lpstr>
      <vt:lpstr>Course Interface</vt:lpstr>
      <vt:lpstr>List Of Students</vt:lpstr>
      <vt:lpstr>Grade list</vt:lpstr>
      <vt:lpstr>PowerPoint Presentation</vt:lpstr>
      <vt:lpstr>Updating Students Marks</vt:lpstr>
      <vt:lpstr>Grade List</vt:lpstr>
      <vt:lpstr>Student Progress</vt:lpstr>
      <vt:lpstr>Announcement Pad</vt:lpstr>
      <vt:lpstr>Project Outcomes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systems</dc:title>
  <dc:creator>Syed Mohammad Jamal Murtaza</dc:creator>
  <cp:lastModifiedBy>Syed Muhammad Daniyal Murtaza Zaidi</cp:lastModifiedBy>
  <cp:revision>434</cp:revision>
  <dcterms:created xsi:type="dcterms:W3CDTF">2020-12-01T14:13:38Z</dcterms:created>
  <dcterms:modified xsi:type="dcterms:W3CDTF">2021-05-22T01:02:08Z</dcterms:modified>
</cp:coreProperties>
</file>

<file path=docProps/thumbnail.jpeg>
</file>